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4" r:id="rId9"/>
    <p:sldId id="265" r:id="rId10"/>
    <p:sldId id="263"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0" d="100"/>
          <a:sy n="50" d="100"/>
        </p:scale>
        <p:origin x="485"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27396-C42C-4853-89B9-26A048861E0D}" type="datetimeFigureOut">
              <a:rPr lang="en-US" smtClean="0"/>
              <a:t>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83FD52-76C6-496D-A87E-635AC51409DC}" type="slidenum">
              <a:rPr lang="en-US" smtClean="0"/>
              <a:t>‹#›</a:t>
            </a:fld>
            <a:endParaRPr lang="en-US"/>
          </a:p>
        </p:txBody>
      </p:sp>
    </p:spTree>
    <p:extLst>
      <p:ext uri="{BB962C8B-B14F-4D97-AF65-F5344CB8AC3E}">
        <p14:creationId xmlns:p14="http://schemas.microsoft.com/office/powerpoint/2010/main" val="238187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four team members were selected on accounts of good marketing attributes they possess. Foremost, Michael regards himself as a leader and motivator other employees. This is important in marshaling others to strive to accomplish the goals of the company (Emich, &amp; Vincent, 2020). Elizabeth exemplifies a collaborative work ethic whereby she can ensure that the company is marketed efficiently. Also, Bob is a team player who can assist other team members whenever needed. His positive attitude towards seeing the company accomplishing its goals makes him perfect to be integrated within the project team. Furthermore, Tiffany will be selected for a position in the project team due to her undying diligence and commitment in performing her responsibilities with minimal mistakes.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2</a:t>
            </a:fld>
            <a:endParaRPr lang="en-US"/>
          </a:p>
        </p:txBody>
      </p:sp>
    </p:spTree>
    <p:extLst>
      <p:ext uri="{BB962C8B-B14F-4D97-AF65-F5344CB8AC3E}">
        <p14:creationId xmlns:p14="http://schemas.microsoft.com/office/powerpoint/2010/main" val="3522015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was difficult selecting employees to be integrated within the project team of the company. The employees were evaluated based on various factors. Foremost, they were examined on their communication skills. Team members have to adopt efficient and effective communication skills to be able to hold good communication and market the company as required. Besides, the employees were assessed on their ability to collaborate with others. a God working relationship is where team members help one another to achieve the organizational success.  Also, the employees were evaluated according to their diligence and commitment to perform their responsibilities. Employees who are diligent and committed to their work warrants being involved within a project team.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3</a:t>
            </a:fld>
            <a:endParaRPr lang="en-US"/>
          </a:p>
        </p:txBody>
      </p:sp>
    </p:spTree>
    <p:extLst>
      <p:ext uri="{BB962C8B-B14F-4D97-AF65-F5344CB8AC3E}">
        <p14:creationId xmlns:p14="http://schemas.microsoft.com/office/powerpoint/2010/main" val="408179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Bob was the team member most difficult to come to a consensus about because of two factors. Foremost, he is on the edge of retirement making us have a selection dilemma for him to be included within the project team. Also, Bob has the tendency to over-react when conflict occurs. Even though he is a good team player who derives pleasure in helping other employees accomplish tasks, sometimes Bob is over-reactive when faced with misunderstandings with his colleagues at work. However, he was selected for the project team due to his vast experience of working within the company as well as his collaborative attributes.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4</a:t>
            </a:fld>
            <a:endParaRPr lang="en-US"/>
          </a:p>
        </p:txBody>
      </p:sp>
    </p:spTree>
    <p:extLst>
      <p:ext uri="{BB962C8B-B14F-4D97-AF65-F5344CB8AC3E}">
        <p14:creationId xmlns:p14="http://schemas.microsoft.com/office/powerpoint/2010/main" val="1306644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selected team members have vast strengths in myriad ways. Foremost, Michael has strong communication skills. He can effectively communicate with others and make his opinions and perspectives understood others. Elizabeth’s primary strength is etched on problem-solving. She embodies this strength by continually researching and compiling information to complete her final product. Also, she is a good listener as she listens attentively to the perspectives of other employees. Bob has the zeal and eagerness in ensuring that responsibilities are done effectively. Also, he is able to assist team members to make sure that tasks are done well. On the other hand, Tiffany has the strength of accomplishing her duties with minimal mistakes.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5</a:t>
            </a:fld>
            <a:endParaRPr lang="en-US"/>
          </a:p>
        </p:txBody>
      </p:sp>
    </p:spTree>
    <p:extLst>
      <p:ext uri="{BB962C8B-B14F-4D97-AF65-F5344CB8AC3E}">
        <p14:creationId xmlns:p14="http://schemas.microsoft.com/office/powerpoint/2010/main" val="30051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team has potential weaknesses within the. Firstly, Michael lacks paying close attention to details which may interfere with his ability to concentrate on the tasks to be done. At times his overconfidence in demanding for instant feedback may be seem impulsive. Elizabeth has the weakness of being inflexible in developing new skills since she is hesitant in venturing into unfamiliar territory. Bob displays weaknesses in his proficiency of delivering quality tasks. This is because he takes too many tasks lowering the quality of his deliverables. Tiffany has the weakness of lacking interest that prevents her from ever going and above and beyond with projects.</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6</a:t>
            </a:fld>
            <a:endParaRPr lang="en-US"/>
          </a:p>
        </p:txBody>
      </p:sp>
    </p:spTree>
    <p:extLst>
      <p:ext uri="{BB962C8B-B14F-4D97-AF65-F5344CB8AC3E}">
        <p14:creationId xmlns:p14="http://schemas.microsoft.com/office/powerpoint/2010/main" val="2679351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management team has significant confidence in the potential of the selected team members in achieving the intended goal of the project. For instance, the management team consider that the team members have robust competence skills that makes them eligible for the implementation of the project. The team members have differing areas of strengths as demonstrated by their skills. Michael has good communication skills. Tiffany is able to perform her tasks with minimal mistakes. Bob can offer assistance to other team members. Elizabeth is adept in finding solutions to problems by continually researching and compiling information to finalize her tasks. The management has ensured that the team members have diverse and comprehensive marketing attributes intended to accomplish the project.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7</a:t>
            </a:fld>
            <a:endParaRPr lang="en-US"/>
          </a:p>
        </p:txBody>
      </p:sp>
    </p:spTree>
    <p:extLst>
      <p:ext uri="{BB962C8B-B14F-4D97-AF65-F5344CB8AC3E}">
        <p14:creationId xmlns:p14="http://schemas.microsoft.com/office/powerpoint/2010/main" val="2564119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strategies that will be most effective in motivating the team are myriad. Firstly, it can be done through rewarding accomplishments through issuing bonuses and promotions to members of the team. Secondly, creation of incentives like vacation days and gift cards are meaningfully motivational. Thirdly, teams can be motivated through promotion of scheduling flexibility (</a:t>
            </a:r>
            <a:r>
              <a:rPr lang="en-US" sz="1200" kern="1200" dirty="0" err="1" smtClean="0">
                <a:solidFill>
                  <a:schemeClr val="tx1"/>
                </a:solidFill>
                <a:effectLst/>
                <a:latin typeface="+mn-lt"/>
                <a:ea typeface="+mn-ea"/>
                <a:cs typeface="+mn-cs"/>
              </a:rPr>
              <a:t>Avramoska</a:t>
            </a:r>
            <a:r>
              <a:rPr lang="en-US" sz="1200" kern="1200" dirty="0" smtClean="0">
                <a:solidFill>
                  <a:schemeClr val="tx1"/>
                </a:solidFill>
                <a:effectLst/>
                <a:latin typeface="+mn-lt"/>
                <a:ea typeface="+mn-ea"/>
                <a:cs typeface="+mn-cs"/>
              </a:rPr>
              <a:t>, 2020). Contemporarily, the world has embraced remote working hence when employees are provided with flexible scheduling opportunities, their productivity is improved. A flexible management approach is fundamental in in promoting positive feelings and loyalty within employees. Fourthly, employees can be motivated by allocating breaks throughout the day. The breaks helps employees to reinvigorate from the responsibilities they are required to perform. Porter and Lawler’s expectancy theory is the motivation theory where satisfaction, effort and performance are emphasized and form the principle foundation behind motivation.</a:t>
            </a: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8</a:t>
            </a:fld>
            <a:endParaRPr lang="en-US"/>
          </a:p>
        </p:txBody>
      </p:sp>
    </p:spTree>
    <p:extLst>
      <p:ext uri="{BB962C8B-B14F-4D97-AF65-F5344CB8AC3E}">
        <p14:creationId xmlns:p14="http://schemas.microsoft.com/office/powerpoint/2010/main" val="1984590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strategies that will be most effective in managing conflicts between the team members are multiple. Foremost, conflicts within the team members can be resolved through collaboration (</a:t>
            </a:r>
            <a:r>
              <a:rPr lang="en-US" sz="1200" kern="1200" dirty="0" err="1" smtClean="0">
                <a:solidFill>
                  <a:schemeClr val="tx1"/>
                </a:solidFill>
                <a:effectLst/>
                <a:latin typeface="+mn-lt"/>
                <a:ea typeface="+mn-ea"/>
                <a:cs typeface="+mn-cs"/>
              </a:rPr>
              <a:t>Dermaku</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Balliu</a:t>
            </a:r>
            <a:r>
              <a:rPr lang="en-US" sz="1200" kern="1200" dirty="0" smtClean="0">
                <a:solidFill>
                  <a:schemeClr val="tx1"/>
                </a:solidFill>
                <a:effectLst/>
                <a:latin typeface="+mn-lt"/>
                <a:ea typeface="+mn-ea"/>
                <a:cs typeface="+mn-cs"/>
              </a:rPr>
              <a:t>, 2021). When colleagues have disagreements between them based on opinions or perspectives they can be reconciled through collaborating their perspectives. Also, conflicts can be managed through accommodating one another’s perspectives and views regarding tasks. Besides, conflict can be managed through avoiding instances that may result in disagreements. When a potential conflict is looming, a team member is compelled to withdraw from the argument. Moreover, conflict resolution can be achieved through competing whereby one side will win an argument while the other one will lose.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9</a:t>
            </a:fld>
            <a:endParaRPr lang="en-US"/>
          </a:p>
        </p:txBody>
      </p:sp>
    </p:spTree>
    <p:extLst>
      <p:ext uri="{BB962C8B-B14F-4D97-AF65-F5344CB8AC3E}">
        <p14:creationId xmlns:p14="http://schemas.microsoft.com/office/powerpoint/2010/main" val="2090820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Southwest Airlines is a Conscious Company that follows that triple bottom line approach (Damian,  &amp; Santos, 2021). Thus it accounts for both financial profits and losses as well as social and environmental costs. The team embodies the values of Conscious Capitalism in different ways. Firstly, they are active and have intent of realizing the goal of the organization. The team members have vast skills such as good communication, collaboration, and problem-solving essential for the performance of tasks within the organization. Also, the team has astute leadership skills as denoted by the competencies in performing their responsibilities. For instance, Elizabeth is a good team player with proficient problem-solving skills. The tenet of stakeholder orientation played a significant role in the team selection process by ensuring that the team members selected recognized the company’s triple bottom line approach.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10</a:t>
            </a:fld>
            <a:endParaRPr lang="en-US"/>
          </a:p>
        </p:txBody>
      </p:sp>
    </p:spTree>
    <p:extLst>
      <p:ext uri="{BB962C8B-B14F-4D97-AF65-F5344CB8AC3E}">
        <p14:creationId xmlns:p14="http://schemas.microsoft.com/office/powerpoint/2010/main" val="3915768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stakeholders of the Southwest Transit comprise customers, employees and investors. Value is created for customers by ensuring that they are safely transported to their intended destination on time. Also, value is created for employees by ensuring that they work in ample environment that encourages growth from one level to the other. Also, with the successful implementation of the project, investors will benefit from increased profitability. The team will have various merits on the business. For example, the company will have an expanded customer base. Also, the company will becomes successful due to significant profitability. When the company attracts many customers, its profit-generation will increase astronomically. </a:t>
            </a:r>
          </a:p>
          <a:p>
            <a:endParaRPr lang="en-US" dirty="0"/>
          </a:p>
        </p:txBody>
      </p:sp>
      <p:sp>
        <p:nvSpPr>
          <p:cNvPr id="4" name="Slide Number Placeholder 3"/>
          <p:cNvSpPr>
            <a:spLocks noGrp="1"/>
          </p:cNvSpPr>
          <p:nvPr>
            <p:ph type="sldNum" sz="quarter" idx="10"/>
          </p:nvPr>
        </p:nvSpPr>
        <p:spPr/>
        <p:txBody>
          <a:bodyPr/>
          <a:lstStyle/>
          <a:p>
            <a:fld id="{3983FD52-76C6-496D-A87E-635AC51409DC}" type="slidenum">
              <a:rPr lang="en-US" smtClean="0"/>
              <a:t>11</a:t>
            </a:fld>
            <a:endParaRPr lang="en-US"/>
          </a:p>
        </p:txBody>
      </p:sp>
    </p:spTree>
    <p:extLst>
      <p:ext uri="{BB962C8B-B14F-4D97-AF65-F5344CB8AC3E}">
        <p14:creationId xmlns:p14="http://schemas.microsoft.com/office/powerpoint/2010/main" val="3736903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0178E27-5727-4DAE-A91C-DFE62194DD9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086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808526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776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1B83977-69D8-4E8F-8219-59F88D5BA51F}"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3805895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83977-69D8-4E8F-8219-59F88D5BA51F}" type="datetimeFigureOut">
              <a:rPr lang="en-US" smtClean="0"/>
              <a:t>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178E27-5727-4DAE-A91C-DFE62194DD9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536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1B83977-69D8-4E8F-8219-59F88D5BA51F}" type="datetimeFigureOut">
              <a:rPr lang="en-US" smtClean="0"/>
              <a:t>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178E27-5727-4DAE-A91C-DFE62194DD9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72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B83977-69D8-4E8F-8219-59F88D5BA51F}" type="datetimeFigureOut">
              <a:rPr lang="en-US" smtClean="0"/>
              <a:t>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2453092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B83977-69D8-4E8F-8219-59F88D5BA51F}"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178E27-5727-4DAE-A91C-DFE62194DD9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954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B83977-69D8-4E8F-8219-59F88D5BA51F}"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181097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B83977-69D8-4E8F-8219-59F88D5BA51F}"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4243427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5458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9044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spTree>
    <p:extLst>
      <p:ext uri="{BB962C8B-B14F-4D97-AF65-F5344CB8AC3E}">
        <p14:creationId xmlns:p14="http://schemas.microsoft.com/office/powerpoint/2010/main" val="3799113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0149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703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9091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1B83977-69D8-4E8F-8219-59F88D5BA51F}"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178E27-5727-4DAE-A91C-DFE62194DD9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20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B83977-69D8-4E8F-8219-59F88D5BA51F}" type="datetimeFigureOut">
              <a:rPr lang="en-US" smtClean="0"/>
              <a:t>2/9/2021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0178E27-5727-4DAE-A91C-DFE62194DD91}" type="slidenum">
              <a:rPr lang="en-US" smtClean="0"/>
              <a:t>‹#›</a:t>
            </a:fld>
            <a:endParaRPr lang="en-US"/>
          </a:p>
        </p:txBody>
      </p:sp>
    </p:spTree>
    <p:extLst>
      <p:ext uri="{BB962C8B-B14F-4D97-AF65-F5344CB8AC3E}">
        <p14:creationId xmlns:p14="http://schemas.microsoft.com/office/powerpoint/2010/main" val="1689688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14600" y="1722120"/>
            <a:ext cx="7208520" cy="3459480"/>
          </a:xfrm>
        </p:spPr>
        <p:txBody>
          <a:bodyPr/>
          <a:lstStyle/>
          <a:p>
            <a:endParaRPr lang="en-US" dirty="0" smtClean="0"/>
          </a:p>
          <a:p>
            <a:endParaRPr lang="en-US" dirty="0"/>
          </a:p>
          <a:p>
            <a:endParaRPr lang="en-US" dirty="0" smtClean="0"/>
          </a:p>
          <a:p>
            <a:endParaRPr lang="en-US" dirty="0"/>
          </a:p>
          <a:p>
            <a:r>
              <a:rPr lang="en-US" dirty="0" smtClean="0"/>
              <a:t>Vision for Southwest Transit Marketing Team</a:t>
            </a:r>
          </a:p>
          <a:p>
            <a:r>
              <a:rPr lang="en-US" dirty="0" smtClean="0"/>
              <a:t>Student’s Name</a:t>
            </a:r>
          </a:p>
          <a:p>
            <a:r>
              <a:rPr lang="en-US" dirty="0" smtClean="0"/>
              <a:t>Institution</a:t>
            </a:r>
          </a:p>
          <a:p>
            <a:endParaRPr lang="en-US" dirty="0"/>
          </a:p>
        </p:txBody>
      </p:sp>
    </p:spTree>
    <p:extLst>
      <p:ext uri="{BB962C8B-B14F-4D97-AF65-F5344CB8AC3E}">
        <p14:creationId xmlns:p14="http://schemas.microsoft.com/office/powerpoint/2010/main" val="773527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Selection</a:t>
            </a:r>
            <a:endParaRPr lang="en-US" dirty="0"/>
          </a:p>
        </p:txBody>
      </p:sp>
      <p:sp>
        <p:nvSpPr>
          <p:cNvPr id="3" name="Content Placeholder 2"/>
          <p:cNvSpPr>
            <a:spLocks noGrp="1"/>
          </p:cNvSpPr>
          <p:nvPr>
            <p:ph idx="1"/>
          </p:nvPr>
        </p:nvSpPr>
        <p:spPr/>
        <p:txBody>
          <a:bodyPr/>
          <a:lstStyle/>
          <a:p>
            <a:r>
              <a:rPr lang="en-US" dirty="0" smtClean="0"/>
              <a:t>The team members selected for the project include Michael, Elizabeth Bob and Tiffany.</a:t>
            </a:r>
          </a:p>
          <a:p>
            <a:r>
              <a:rPr lang="en-US" dirty="0" smtClean="0"/>
              <a:t>They were selected for the project team for demonstrating great marketing attributes that can see the company realize its success.</a:t>
            </a:r>
          </a:p>
          <a:p>
            <a:r>
              <a:rPr lang="en-US" dirty="0" smtClean="0"/>
              <a:t>Some of the skills include good communication, win-win attitude, collaboration and having a shared vision with others</a:t>
            </a:r>
          </a:p>
          <a:p>
            <a:pPr marL="0" indent="0">
              <a:buNone/>
            </a:pPr>
            <a:r>
              <a:rPr lang="en-US" dirty="0"/>
              <a:t>.</a:t>
            </a:r>
          </a:p>
        </p:txBody>
      </p:sp>
    </p:spTree>
    <p:extLst>
      <p:ext uri="{BB962C8B-B14F-4D97-AF65-F5344CB8AC3E}">
        <p14:creationId xmlns:p14="http://schemas.microsoft.com/office/powerpoint/2010/main" val="712115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Selection Difficulties</a:t>
            </a:r>
            <a:endParaRPr lang="en-US" dirty="0"/>
          </a:p>
        </p:txBody>
      </p:sp>
      <p:sp>
        <p:nvSpPr>
          <p:cNvPr id="3" name="Content Placeholder 2"/>
          <p:cNvSpPr>
            <a:spLocks noGrp="1"/>
          </p:cNvSpPr>
          <p:nvPr>
            <p:ph idx="1"/>
          </p:nvPr>
        </p:nvSpPr>
        <p:spPr/>
        <p:txBody>
          <a:bodyPr/>
          <a:lstStyle/>
          <a:p>
            <a:r>
              <a:rPr lang="en-US" dirty="0" smtClean="0"/>
              <a:t>The selection process was tedious and difficult</a:t>
            </a:r>
          </a:p>
          <a:p>
            <a:r>
              <a:rPr lang="en-US" dirty="0" smtClean="0"/>
              <a:t>Various set of skills were considered when selecting the employees who befit being included within the project team</a:t>
            </a:r>
          </a:p>
          <a:p>
            <a:r>
              <a:rPr lang="en-US" dirty="0" smtClean="0"/>
              <a:t>Employees were first evaluated on various attributes like good communication skills, teamwork spirit, commitment and diligence in performing responsibilities.</a:t>
            </a:r>
            <a:endParaRPr lang="en-US" dirty="0"/>
          </a:p>
        </p:txBody>
      </p:sp>
    </p:spTree>
    <p:extLst>
      <p:ext uri="{BB962C8B-B14F-4D97-AF65-F5344CB8AC3E}">
        <p14:creationId xmlns:p14="http://schemas.microsoft.com/office/powerpoint/2010/main" val="3985025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Bob was the team member whose selection into the team was most challenging</a:t>
            </a:r>
          </a:p>
          <a:p>
            <a:r>
              <a:rPr lang="en-US" dirty="0" smtClean="0"/>
              <a:t>This due to two reasons:</a:t>
            </a:r>
          </a:p>
          <a:p>
            <a:r>
              <a:rPr lang="en-US" dirty="0" err="1" smtClean="0"/>
              <a:t>i</a:t>
            </a:r>
            <a:r>
              <a:rPr lang="en-US" dirty="0" smtClean="0"/>
              <a:t>. He is on the edge of retirement</a:t>
            </a:r>
          </a:p>
          <a:p>
            <a:r>
              <a:rPr lang="en-US" dirty="0" smtClean="0"/>
              <a:t>ii. He overreacts when faced with conflict situations</a:t>
            </a:r>
            <a:endParaRPr lang="en-US" dirty="0"/>
          </a:p>
        </p:txBody>
      </p:sp>
    </p:spTree>
    <p:extLst>
      <p:ext uri="{BB962C8B-B14F-4D97-AF65-F5344CB8AC3E}">
        <p14:creationId xmlns:p14="http://schemas.microsoft.com/office/powerpoint/2010/main" val="4064908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Strengths of the team </a:t>
            </a:r>
            <a:endParaRPr lang="en-US" dirty="0"/>
          </a:p>
        </p:txBody>
      </p:sp>
      <p:sp>
        <p:nvSpPr>
          <p:cNvPr id="3" name="Content Placeholder 2"/>
          <p:cNvSpPr>
            <a:spLocks noGrp="1"/>
          </p:cNvSpPr>
          <p:nvPr>
            <p:ph idx="1"/>
          </p:nvPr>
        </p:nvSpPr>
        <p:spPr/>
        <p:txBody>
          <a:bodyPr/>
          <a:lstStyle/>
          <a:p>
            <a:r>
              <a:rPr lang="en-US" dirty="0" smtClean="0"/>
              <a:t>Michael embodies strong communication skills</a:t>
            </a:r>
          </a:p>
          <a:p>
            <a:r>
              <a:rPr lang="en-US" dirty="0" smtClean="0"/>
              <a:t>Elizabeth is a good team player and a good listener to others</a:t>
            </a:r>
          </a:p>
          <a:p>
            <a:r>
              <a:rPr lang="en-US" dirty="0" smtClean="0"/>
              <a:t>Bob is zealous and eager in making sure that responsibilities are tackled effectively</a:t>
            </a:r>
          </a:p>
          <a:p>
            <a:r>
              <a:rPr lang="en-US" dirty="0" smtClean="0"/>
              <a:t>Tiffany is able to accomplish her responsibilities with minimal mistakes</a:t>
            </a:r>
          </a:p>
          <a:p>
            <a:endParaRPr lang="en-US" dirty="0"/>
          </a:p>
        </p:txBody>
      </p:sp>
    </p:spTree>
    <p:extLst>
      <p:ext uri="{BB962C8B-B14F-4D97-AF65-F5344CB8AC3E}">
        <p14:creationId xmlns:p14="http://schemas.microsoft.com/office/powerpoint/2010/main" val="296229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Weaknesses of the Team</a:t>
            </a:r>
            <a:endParaRPr lang="en-US" dirty="0"/>
          </a:p>
        </p:txBody>
      </p:sp>
      <p:sp>
        <p:nvSpPr>
          <p:cNvPr id="3" name="Content Placeholder 2"/>
          <p:cNvSpPr>
            <a:spLocks noGrp="1"/>
          </p:cNvSpPr>
          <p:nvPr>
            <p:ph idx="1"/>
          </p:nvPr>
        </p:nvSpPr>
        <p:spPr/>
        <p:txBody>
          <a:bodyPr/>
          <a:lstStyle/>
          <a:p>
            <a:r>
              <a:rPr lang="en-US" dirty="0" smtClean="0"/>
              <a:t>Michael does not pay attention to detail regarding tasks to be done</a:t>
            </a:r>
          </a:p>
          <a:p>
            <a:r>
              <a:rPr lang="en-US" dirty="0" smtClean="0"/>
              <a:t>Elizabeth is inflexible in developing new skills</a:t>
            </a:r>
          </a:p>
          <a:p>
            <a:r>
              <a:rPr lang="en-US" dirty="0" smtClean="0"/>
              <a:t>Bob has the difficulty in delivering quality tasks</a:t>
            </a:r>
          </a:p>
          <a:p>
            <a:r>
              <a:rPr lang="en-US" dirty="0" smtClean="0"/>
              <a:t>Tiffany has the weakness of lacking interests in surpassing the goals of a project</a:t>
            </a:r>
            <a:endParaRPr lang="en-US" dirty="0"/>
          </a:p>
        </p:txBody>
      </p:sp>
    </p:spTree>
    <p:extLst>
      <p:ext uri="{BB962C8B-B14F-4D97-AF65-F5344CB8AC3E}">
        <p14:creationId xmlns:p14="http://schemas.microsoft.com/office/powerpoint/2010/main" val="2061034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Positivity of the Management Team on Team’s Potential</a:t>
            </a:r>
            <a:endParaRPr lang="en-US" dirty="0"/>
          </a:p>
        </p:txBody>
      </p:sp>
      <p:sp>
        <p:nvSpPr>
          <p:cNvPr id="3" name="Content Placeholder 2"/>
          <p:cNvSpPr>
            <a:spLocks noGrp="1"/>
          </p:cNvSpPr>
          <p:nvPr>
            <p:ph idx="1"/>
          </p:nvPr>
        </p:nvSpPr>
        <p:spPr/>
        <p:txBody>
          <a:bodyPr/>
          <a:lstStyle/>
          <a:p>
            <a:r>
              <a:rPr lang="en-US" dirty="0" smtClean="0"/>
              <a:t>The management teams have trust on the potential of the team members in realizing the goal of the project</a:t>
            </a:r>
          </a:p>
          <a:p>
            <a:r>
              <a:rPr lang="en-US" dirty="0" smtClean="0"/>
              <a:t>Also, it consider the team to have strong competence skills essential in accomplishing the intended project</a:t>
            </a:r>
          </a:p>
          <a:p>
            <a:r>
              <a:rPr lang="en-US" dirty="0" smtClean="0"/>
              <a:t>The management team has ensured that people with comprehensive marketing attributes are selected in the project team</a:t>
            </a:r>
          </a:p>
          <a:p>
            <a:endParaRPr lang="en-US" dirty="0"/>
          </a:p>
        </p:txBody>
      </p:sp>
    </p:spTree>
    <p:extLst>
      <p:ext uri="{BB962C8B-B14F-4D97-AF65-F5344CB8AC3E}">
        <p14:creationId xmlns:p14="http://schemas.microsoft.com/office/powerpoint/2010/main" val="1018709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of Motivating teams</a:t>
            </a:r>
            <a:endParaRPr lang="en-US" dirty="0"/>
          </a:p>
        </p:txBody>
      </p:sp>
      <p:sp>
        <p:nvSpPr>
          <p:cNvPr id="3" name="Content Placeholder 2"/>
          <p:cNvSpPr>
            <a:spLocks noGrp="1"/>
          </p:cNvSpPr>
          <p:nvPr>
            <p:ph idx="1"/>
          </p:nvPr>
        </p:nvSpPr>
        <p:spPr/>
        <p:txBody>
          <a:bodyPr/>
          <a:lstStyle/>
          <a:p>
            <a:r>
              <a:rPr lang="en-US" dirty="0" smtClean="0"/>
              <a:t>Motivating the team</a:t>
            </a:r>
          </a:p>
          <a:p>
            <a:r>
              <a:rPr lang="en-US" dirty="0" err="1" smtClean="0"/>
              <a:t>i</a:t>
            </a:r>
            <a:r>
              <a:rPr lang="en-US" dirty="0" smtClean="0"/>
              <a:t>. Rewarding accomplishment</a:t>
            </a:r>
          </a:p>
          <a:p>
            <a:r>
              <a:rPr lang="en-US" dirty="0" smtClean="0"/>
              <a:t>ii. Creating incentives</a:t>
            </a:r>
          </a:p>
          <a:p>
            <a:r>
              <a:rPr lang="en-US" dirty="0" smtClean="0"/>
              <a:t>iii. Promotion of scheduling flexibility</a:t>
            </a:r>
          </a:p>
          <a:p>
            <a:r>
              <a:rPr lang="en-US" dirty="0" smtClean="0"/>
              <a:t>iv. Encouraging breaks at intervals</a:t>
            </a:r>
          </a:p>
        </p:txBody>
      </p:sp>
    </p:spTree>
    <p:extLst>
      <p:ext uri="{BB962C8B-B14F-4D97-AF65-F5344CB8AC3E}">
        <p14:creationId xmlns:p14="http://schemas.microsoft.com/office/powerpoint/2010/main" val="2234587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of Managing Conflicts</a:t>
            </a:r>
            <a:endParaRPr lang="en-US" dirty="0"/>
          </a:p>
        </p:txBody>
      </p:sp>
      <p:sp>
        <p:nvSpPr>
          <p:cNvPr id="3" name="Content Placeholder 2"/>
          <p:cNvSpPr>
            <a:spLocks noGrp="1"/>
          </p:cNvSpPr>
          <p:nvPr>
            <p:ph idx="1"/>
          </p:nvPr>
        </p:nvSpPr>
        <p:spPr/>
        <p:txBody>
          <a:bodyPr/>
          <a:lstStyle/>
          <a:p>
            <a:r>
              <a:rPr lang="en-US" dirty="0" smtClean="0"/>
              <a:t>Strategies of managing conflicts</a:t>
            </a:r>
          </a:p>
          <a:p>
            <a:r>
              <a:rPr lang="en-US" dirty="0" smtClean="0"/>
              <a:t>a. Collaborating </a:t>
            </a:r>
          </a:p>
          <a:p>
            <a:r>
              <a:rPr lang="en-US" dirty="0" smtClean="0"/>
              <a:t>b. Accommodating other people’s views</a:t>
            </a:r>
          </a:p>
          <a:p>
            <a:r>
              <a:rPr lang="en-US" dirty="0" smtClean="0"/>
              <a:t>c. Avoiding</a:t>
            </a:r>
          </a:p>
          <a:p>
            <a:r>
              <a:rPr lang="en-US" dirty="0" smtClean="0"/>
              <a:t>d. Competing</a:t>
            </a:r>
          </a:p>
          <a:p>
            <a:endParaRPr lang="en-US" dirty="0" smtClean="0"/>
          </a:p>
          <a:p>
            <a:endParaRPr lang="en-US" dirty="0"/>
          </a:p>
        </p:txBody>
      </p:sp>
    </p:spTree>
    <p:extLst>
      <p:ext uri="{BB962C8B-B14F-4D97-AF65-F5344CB8AC3E}">
        <p14:creationId xmlns:p14="http://schemas.microsoft.com/office/powerpoint/2010/main" val="4256515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Embodiment of Conscious Capitalism by the Team</a:t>
            </a:r>
            <a:endParaRPr lang="en-US" dirty="0"/>
          </a:p>
        </p:txBody>
      </p:sp>
      <p:sp>
        <p:nvSpPr>
          <p:cNvPr id="3" name="Content Placeholder 2"/>
          <p:cNvSpPr>
            <a:spLocks noGrp="1"/>
          </p:cNvSpPr>
          <p:nvPr>
            <p:ph idx="1"/>
          </p:nvPr>
        </p:nvSpPr>
        <p:spPr/>
        <p:txBody>
          <a:bodyPr>
            <a:normAutofit lnSpcReduction="10000"/>
          </a:bodyPr>
          <a:lstStyle/>
          <a:p>
            <a:r>
              <a:rPr lang="en-US" dirty="0" smtClean="0"/>
              <a:t>Team members show intent in accomplishing the goals of the organization</a:t>
            </a:r>
          </a:p>
          <a:p>
            <a:r>
              <a:rPr lang="en-US" dirty="0" smtClean="0"/>
              <a:t>Team members have vast skills required to deliver activities in the company such as communication and problem-solving</a:t>
            </a:r>
          </a:p>
          <a:p>
            <a:r>
              <a:rPr lang="en-US" dirty="0" smtClean="0"/>
              <a:t>Team members have proficient leadership skills that makes them competent to be selected for the team</a:t>
            </a:r>
          </a:p>
          <a:p>
            <a:r>
              <a:rPr lang="en-US" dirty="0" smtClean="0"/>
              <a:t>Stakeholder orientation has inspired team selection by ensuring that the team members selected have recognized the triple bottom line approach of the company</a:t>
            </a:r>
            <a:endParaRPr lang="en-US" dirty="0"/>
          </a:p>
        </p:txBody>
      </p:sp>
    </p:spTree>
    <p:extLst>
      <p:ext uri="{BB962C8B-B14F-4D97-AF65-F5344CB8AC3E}">
        <p14:creationId xmlns:p14="http://schemas.microsoft.com/office/powerpoint/2010/main" val="153222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 Value</a:t>
            </a:r>
            <a:endParaRPr lang="en-US" dirty="0"/>
          </a:p>
        </p:txBody>
      </p:sp>
      <p:sp>
        <p:nvSpPr>
          <p:cNvPr id="3" name="Content Placeholder 2"/>
          <p:cNvSpPr>
            <a:spLocks noGrp="1"/>
          </p:cNvSpPr>
          <p:nvPr>
            <p:ph idx="1"/>
          </p:nvPr>
        </p:nvSpPr>
        <p:spPr/>
        <p:txBody>
          <a:bodyPr/>
          <a:lstStyle/>
          <a:p>
            <a:r>
              <a:rPr lang="en-US" dirty="0" smtClean="0"/>
              <a:t>Customers will benefits for improved services provided by the company</a:t>
            </a:r>
          </a:p>
          <a:p>
            <a:r>
              <a:rPr lang="en-US" dirty="0" smtClean="0"/>
              <a:t>Investors will incur high profitability</a:t>
            </a:r>
          </a:p>
          <a:p>
            <a:r>
              <a:rPr lang="en-US" dirty="0" smtClean="0"/>
              <a:t>Employees will be able to incur various opportunities like promotion</a:t>
            </a:r>
          </a:p>
          <a:p>
            <a:r>
              <a:rPr lang="en-US" dirty="0" smtClean="0"/>
              <a:t>The company will have an expanded customer base</a:t>
            </a:r>
          </a:p>
          <a:p>
            <a:r>
              <a:rPr lang="en-US" dirty="0" smtClean="0"/>
              <a:t>The company will generate significant profits</a:t>
            </a:r>
            <a:endParaRPr lang="en-US" dirty="0"/>
          </a:p>
        </p:txBody>
      </p:sp>
    </p:spTree>
    <p:extLst>
      <p:ext uri="{BB962C8B-B14F-4D97-AF65-F5344CB8AC3E}">
        <p14:creationId xmlns:p14="http://schemas.microsoft.com/office/powerpoint/2010/main" val="1709659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fontScale="85000" lnSpcReduction="20000"/>
          </a:bodyPr>
          <a:lstStyle/>
          <a:p>
            <a:r>
              <a:rPr lang="en-US" dirty="0"/>
              <a:t> </a:t>
            </a:r>
          </a:p>
          <a:p>
            <a:r>
              <a:rPr lang="en-US" dirty="0" err="1"/>
              <a:t>Avramoska</a:t>
            </a:r>
            <a:r>
              <a:rPr lang="en-US" dirty="0"/>
              <a:t>, M. (2020). MOTIVATING THE EMPLOYEES DURING CRISIS. </a:t>
            </a:r>
            <a:r>
              <a:rPr lang="en-US" i="1" dirty="0"/>
              <a:t>Knowledge International Journal</a:t>
            </a:r>
            <a:r>
              <a:rPr lang="en-US" dirty="0"/>
              <a:t>, </a:t>
            </a:r>
            <a:r>
              <a:rPr lang="en-US" i="1" dirty="0"/>
              <a:t>42</a:t>
            </a:r>
            <a:r>
              <a:rPr lang="en-US" dirty="0"/>
              <a:t>(1), 111-114.</a:t>
            </a:r>
          </a:p>
          <a:p>
            <a:r>
              <a:rPr lang="en-US" dirty="0"/>
              <a:t>Damian, I. P. M., &amp; Santos, B. R. P. (2021). The Impacts of Complexity on Knowledge Management Processes: Why Does Information Science Contribute to Conscious Capitalism?. In </a:t>
            </a:r>
            <a:r>
              <a:rPr lang="en-US" i="1" dirty="0"/>
              <a:t>Role of Information Science in a Complex Society</a:t>
            </a:r>
            <a:r>
              <a:rPr lang="en-US" dirty="0"/>
              <a:t> (pp. 184-201). IGI Global.</a:t>
            </a:r>
          </a:p>
          <a:p>
            <a:r>
              <a:rPr lang="en-US" dirty="0" err="1"/>
              <a:t>Dermaku</a:t>
            </a:r>
            <a:r>
              <a:rPr lang="en-US" dirty="0"/>
              <a:t>, A., &amp; </a:t>
            </a:r>
            <a:r>
              <a:rPr lang="en-US" dirty="0" err="1"/>
              <a:t>Balliu</a:t>
            </a:r>
            <a:r>
              <a:rPr lang="en-US" dirty="0"/>
              <a:t>, E. (2021). Views on Conflict related to the Causes of Conflict and the Management Strategies. </a:t>
            </a:r>
            <a:r>
              <a:rPr lang="en-US" i="1" dirty="0"/>
              <a:t>International Journal Papier Public Review</a:t>
            </a:r>
            <a:r>
              <a:rPr lang="en-US" dirty="0"/>
              <a:t>, </a:t>
            </a:r>
            <a:r>
              <a:rPr lang="en-US" i="1" dirty="0"/>
              <a:t>2</a:t>
            </a:r>
            <a:r>
              <a:rPr lang="en-US" dirty="0"/>
              <a:t>(1), 18-22.</a:t>
            </a:r>
          </a:p>
          <a:p>
            <a:r>
              <a:rPr lang="en-US" dirty="0"/>
              <a:t>Emich, K. J., &amp; Vincent, L. C. (2020). Shifting focus: The influence of affective diversity on team creativity. </a:t>
            </a:r>
            <a:r>
              <a:rPr lang="en-US" i="1" dirty="0"/>
              <a:t>Organizational Behavior and Human Decision Processes</a:t>
            </a:r>
            <a:r>
              <a:rPr lang="en-US" dirty="0"/>
              <a:t>, </a:t>
            </a:r>
            <a:r>
              <a:rPr lang="en-US" i="1" dirty="0"/>
              <a:t>156</a:t>
            </a:r>
            <a:r>
              <a:rPr lang="en-US" dirty="0"/>
              <a:t>, 24-37.</a:t>
            </a:r>
          </a:p>
          <a:p>
            <a:endParaRPr lang="en-US" dirty="0"/>
          </a:p>
        </p:txBody>
      </p:sp>
    </p:spTree>
    <p:extLst>
      <p:ext uri="{BB962C8B-B14F-4D97-AF65-F5344CB8AC3E}">
        <p14:creationId xmlns:p14="http://schemas.microsoft.com/office/powerpoint/2010/main" val="38481825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238</TotalTime>
  <Words>1778</Words>
  <Application>Microsoft Office PowerPoint</Application>
  <PresentationFormat>Widescreen</PresentationFormat>
  <Paragraphs>89</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PowerPoint Presentation</vt:lpstr>
      <vt:lpstr>Team Member Selection</vt:lpstr>
      <vt:lpstr>Team Selection Difficulties</vt:lpstr>
      <vt:lpstr>PowerPoint Presentation</vt:lpstr>
      <vt:lpstr>Primary Strengths of the team </vt:lpstr>
      <vt:lpstr>Primary Weaknesses of the Team</vt:lpstr>
      <vt:lpstr>Positivity of the Management Team on Team’s Potential</vt:lpstr>
      <vt:lpstr>Strategies of Motivating teams</vt:lpstr>
      <vt:lpstr>Strategies of Managing Conflicts</vt:lpstr>
      <vt:lpstr>Embodiment of Conscious Capitalism by the Team</vt:lpstr>
      <vt:lpstr>Stakeholder Value</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Windows User</cp:lastModifiedBy>
  <cp:revision>27</cp:revision>
  <dcterms:created xsi:type="dcterms:W3CDTF">2021-02-09T08:29:51Z</dcterms:created>
  <dcterms:modified xsi:type="dcterms:W3CDTF">2021-02-09T18:24:59Z</dcterms:modified>
</cp:coreProperties>
</file>